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2" r:id="rId3"/>
    <p:sldId id="263" r:id="rId4"/>
    <p:sldId id="284" r:id="rId5"/>
    <p:sldId id="285" r:id="rId6"/>
    <p:sldId id="307" r:id="rId7"/>
    <p:sldId id="280" r:id="rId8"/>
    <p:sldId id="286" r:id="rId9"/>
    <p:sldId id="264" r:id="rId10"/>
    <p:sldId id="287" r:id="rId11"/>
    <p:sldId id="289" r:id="rId12"/>
    <p:sldId id="309" r:id="rId13"/>
    <p:sldId id="290" r:id="rId14"/>
    <p:sldId id="291" r:id="rId15"/>
    <p:sldId id="265" r:id="rId16"/>
    <p:sldId id="292" r:id="rId17"/>
    <p:sldId id="293" r:id="rId18"/>
    <p:sldId id="296" r:id="rId19"/>
    <p:sldId id="306" r:id="rId20"/>
    <p:sldId id="270" r:id="rId21"/>
    <p:sldId id="302" r:id="rId22"/>
    <p:sldId id="301" r:id="rId23"/>
    <p:sldId id="273" r:id="rId24"/>
    <p:sldId id="281" r:id="rId25"/>
    <p:sldId id="299" r:id="rId26"/>
    <p:sldId id="308" r:id="rId27"/>
    <p:sldId id="259" r:id="rId28"/>
    <p:sldId id="288" r:id="rId29"/>
    <p:sldId id="300" r:id="rId30"/>
    <p:sldId id="297" r:id="rId31"/>
    <p:sldId id="295" r:id="rId32"/>
    <p:sldId id="303" r:id="rId33"/>
    <p:sldId id="266" r:id="rId34"/>
    <p:sldId id="268" r:id="rId35"/>
    <p:sldId id="272" r:id="rId36"/>
    <p:sldId id="271" r:id="rId37"/>
    <p:sldId id="304" r:id="rId38"/>
    <p:sldId id="283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822"/>
    <a:srgbClr val="F3B1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74"/>
  </p:normalViewPr>
  <p:slideViewPr>
    <p:cSldViewPr snapToGrid="0" snapToObjects="1">
      <p:cViewPr varScale="1">
        <p:scale>
          <a:sx n="125" d="100"/>
          <a:sy n="125" d="100"/>
        </p:scale>
        <p:origin x="156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36250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15925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539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408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15103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194828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77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711149"/>
            <a:ext cx="3886200" cy="33335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711149"/>
            <a:ext cx="3886200" cy="3333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63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125522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441559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3265471"/>
            <a:ext cx="3868340" cy="301982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2441559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265471"/>
            <a:ext cx="3887391" cy="30198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226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66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6466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284972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815198"/>
            <a:ext cx="4629150" cy="442294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885172"/>
            <a:ext cx="2949178" cy="335296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1532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121344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651570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21544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4682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1000">
              <a:schemeClr val="bg2">
                <a:lumMod val="20000"/>
                <a:lumOff val="80000"/>
              </a:schemeClr>
            </a:gs>
            <a:gs pos="70000">
              <a:schemeClr val="bg2">
                <a:lumMod val="60000"/>
                <a:lumOff val="40000"/>
              </a:schemeClr>
            </a:gs>
            <a:gs pos="100000">
              <a:srgbClr val="FAC82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5B1334B-02EE-D24B-AF7F-CF10B7EE8597}"/>
              </a:ext>
            </a:extLst>
          </p:cNvPr>
          <p:cNvSpPr/>
          <p:nvPr userDrawn="1"/>
        </p:nvSpPr>
        <p:spPr>
          <a:xfrm>
            <a:off x="0" y="0"/>
            <a:ext cx="9144000" cy="79408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20016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660666"/>
            <a:ext cx="7886700" cy="36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C1E3CA8-1BA6-6C47-9675-696FC10DF6DC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330267" y="83016"/>
            <a:ext cx="3372870" cy="66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8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 Black" panose="020B0604020202020204" pitchFamily="34" charset="0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Excel_Worksheet2.xlsx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Excel_Worksheet3.xlsx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0E3D6-CD60-A64E-8EDA-D04FA7C6F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876909"/>
            <a:ext cx="7772400" cy="2387600"/>
          </a:xfrm>
        </p:spPr>
        <p:txBody>
          <a:bodyPr>
            <a:noAutofit/>
          </a:bodyPr>
          <a:lstStyle/>
          <a:p>
            <a:r>
              <a:rPr lang="en-US" sz="4800" dirty="0"/>
              <a:t>Impact of an Explicit Health Benefit Plan on Support for Universal Health Care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A1887-5F85-0847-9800-67D4193FF1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652419"/>
            <a:ext cx="6858000" cy="1655762"/>
          </a:xfrm>
        </p:spPr>
        <p:txBody>
          <a:bodyPr/>
          <a:lstStyle/>
          <a:p>
            <a:r>
              <a:rPr lang="en-US" dirty="0"/>
              <a:t>By: Sean Duan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107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BB4B3EF-CBB5-4C4C-B41D-04735230F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513" y="809301"/>
            <a:ext cx="5950687" cy="604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07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8CF095-F89E-49C5-9FCE-4351396875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317100"/>
              </p:ext>
            </p:extLst>
          </p:nvPr>
        </p:nvGraphicFramePr>
        <p:xfrm>
          <a:off x="1081088" y="780762"/>
          <a:ext cx="5914072" cy="6095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9723263" imgH="10020191" progId="Excel.Sheet.12">
                  <p:embed/>
                </p:oleObj>
              </mc:Choice>
              <mc:Fallback>
                <p:oleObj name="Worksheet" r:id="rId2" imgW="9723263" imgH="1002019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81088" y="780762"/>
                        <a:ext cx="5914072" cy="609501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2584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44A83EA-2875-49AC-892D-BF41CC99F1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0280225"/>
              </p:ext>
            </p:extLst>
          </p:nvPr>
        </p:nvGraphicFramePr>
        <p:xfrm>
          <a:off x="311150" y="814704"/>
          <a:ext cx="8451850" cy="9733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0660456" imgH="12275820" progId="Excel.Sheet.12">
                  <p:embed/>
                </p:oleObj>
              </mc:Choice>
              <mc:Fallback>
                <p:oleObj name="Worksheet" r:id="rId2" imgW="10660456" imgH="122758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1150" y="814704"/>
                        <a:ext cx="8451850" cy="97331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2708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DC42A4-5663-4FFE-8E36-6AFB3A259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4557444"/>
              </p:ext>
            </p:extLst>
          </p:nvPr>
        </p:nvGraphicFramePr>
        <p:xfrm>
          <a:off x="1091360" y="716280"/>
          <a:ext cx="5959388" cy="6141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9723263" imgH="10020191" progId="Excel.Sheet.12">
                  <p:embed/>
                </p:oleObj>
              </mc:Choice>
              <mc:Fallback>
                <p:oleObj name="Worksheet" r:id="rId2" imgW="9723263" imgH="1002019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91360" y="716280"/>
                        <a:ext cx="5959388" cy="614172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928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BC719A-7A16-45D2-81D4-DF2D702143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5460826"/>
              </p:ext>
            </p:extLst>
          </p:nvPr>
        </p:nvGraphicFramePr>
        <p:xfrm>
          <a:off x="906144" y="738504"/>
          <a:ext cx="6079247" cy="61271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9723263" imgH="9799429" progId="Excel.Sheet.12">
                  <p:embed/>
                </p:oleObj>
              </mc:Choice>
              <mc:Fallback>
                <p:oleObj name="Worksheet" r:id="rId2" imgW="9723263" imgH="979942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6144" y="738504"/>
                        <a:ext cx="6079247" cy="612711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4908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Pre-Test</a:t>
            </a:r>
          </a:p>
          <a:p>
            <a:pPr lvl="1"/>
            <a:r>
              <a:rPr lang="en-US" dirty="0"/>
              <a:t>Support for Universal Health Care (Shen &amp; </a:t>
            </a:r>
            <a:r>
              <a:rPr lang="en-US" dirty="0" err="1"/>
              <a:t>Labouff</a:t>
            </a:r>
            <a:r>
              <a:rPr lang="en-US" dirty="0"/>
              <a:t>)</a:t>
            </a:r>
          </a:p>
          <a:p>
            <a:r>
              <a:rPr lang="en-US" dirty="0"/>
              <a:t>Post-Test</a:t>
            </a:r>
          </a:p>
          <a:p>
            <a:pPr lvl="1"/>
            <a:r>
              <a:rPr lang="en-US" dirty="0"/>
              <a:t>UHC support </a:t>
            </a:r>
          </a:p>
          <a:p>
            <a:pPr lvl="1"/>
            <a:r>
              <a:rPr lang="en-US" dirty="0"/>
              <a:t>Qualitative response: Feelings about activity</a:t>
            </a:r>
          </a:p>
          <a:p>
            <a:pPr lvl="1"/>
            <a:r>
              <a:rPr lang="en-US" dirty="0"/>
              <a:t>Likelihood to want UHC plan</a:t>
            </a:r>
          </a:p>
          <a:p>
            <a:pPr lvl="1"/>
            <a:r>
              <a:rPr lang="en-US" dirty="0"/>
              <a:t>Pay for Insurance (Y/N)</a:t>
            </a:r>
          </a:p>
          <a:p>
            <a:pPr lvl="1"/>
            <a:r>
              <a:rPr lang="en-US" dirty="0"/>
              <a:t>Have ever been uninsured (Y/N)</a:t>
            </a:r>
          </a:p>
        </p:txBody>
      </p:sp>
    </p:spTree>
    <p:extLst>
      <p:ext uri="{BB962C8B-B14F-4D97-AF65-F5344CB8AC3E}">
        <p14:creationId xmlns:p14="http://schemas.microsoft.com/office/powerpoint/2010/main" val="3853028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30B93B-ABF0-4CFE-A7B7-BBCEF6E8E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251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421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4588284-BFF0-4209-9D10-0D71E204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157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983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Procedure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Cubicle with Qualtrics survey</a:t>
            </a:r>
          </a:p>
          <a:p>
            <a:pPr lvl="1"/>
            <a:r>
              <a:rPr lang="en-US" dirty="0"/>
              <a:t>Pre-test measures given</a:t>
            </a:r>
          </a:p>
          <a:p>
            <a:pPr lvl="1"/>
            <a:r>
              <a:rPr lang="en-US" dirty="0"/>
              <a:t>Randomization</a:t>
            </a:r>
          </a:p>
          <a:p>
            <a:pPr lvl="2"/>
            <a:r>
              <a:rPr lang="en-US" dirty="0"/>
              <a:t>Control</a:t>
            </a:r>
          </a:p>
          <a:p>
            <a:pPr lvl="2"/>
            <a:r>
              <a:rPr lang="en-US" dirty="0"/>
              <a:t>Intervention</a:t>
            </a:r>
          </a:p>
          <a:p>
            <a:pPr lvl="3"/>
            <a:r>
              <a:rPr lang="en-US" dirty="0"/>
              <a:t>Active</a:t>
            </a:r>
          </a:p>
          <a:p>
            <a:pPr lvl="3"/>
            <a:r>
              <a:rPr lang="en-US" dirty="0"/>
              <a:t>Passive</a:t>
            </a:r>
          </a:p>
          <a:p>
            <a:pPr lvl="1"/>
            <a:r>
              <a:rPr lang="en-US" dirty="0"/>
              <a:t>Post-test measures given</a:t>
            </a:r>
          </a:p>
          <a:p>
            <a:pPr lvl="1"/>
            <a:r>
              <a:rPr lang="en-US" dirty="0"/>
              <a:t>Debrief</a:t>
            </a:r>
          </a:p>
        </p:txBody>
      </p:sp>
    </p:spTree>
    <p:extLst>
      <p:ext uri="{BB962C8B-B14F-4D97-AF65-F5344CB8AC3E}">
        <p14:creationId xmlns:p14="http://schemas.microsoft.com/office/powerpoint/2010/main" val="3744276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C1CB9-FD7E-4071-B76C-1D1AEF52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Study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A74FF-6D4E-4120-A46D-A029FC24D5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35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DDB3-95B4-45A1-9008-832BA038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project?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D2C6D-169B-45D1-80D5-90A7C1D3C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000" dirty="0"/>
              <a:t>Health Care in the U.S. is broken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C1513-D200-4E0C-B69B-50BACDC131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4000" dirty="0"/>
              <a:t>Drug costs out of control</a:t>
            </a:r>
          </a:p>
          <a:p>
            <a:r>
              <a:rPr lang="en-US" sz="4000" dirty="0"/>
              <a:t>Medical costs most common cause of bankruptcy (Galvani et al 2017)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0EC71-FCD7-4621-AD9D-5CD17A2309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000" dirty="0"/>
              <a:t>UHC works for other countries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E89411-B252-40A1-9681-C1F9BAE75C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4100" dirty="0"/>
              <a:t>Spend less, better outcomes</a:t>
            </a:r>
          </a:p>
          <a:p>
            <a:r>
              <a:rPr lang="en-US" sz="4100" dirty="0"/>
              <a:t>Drug price negotiation</a:t>
            </a:r>
          </a:p>
          <a:p>
            <a:r>
              <a:rPr lang="en-US" sz="4100" dirty="0"/>
              <a:t>Increase in population insured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538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CC4E44E2-1AE9-459E-9648-D44237CE1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305"/>
            <a:ext cx="9144000" cy="564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073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A6A27A-3297-4DCE-B74C-BC6502160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1130"/>
            <a:ext cx="9144000" cy="59595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3D65FA-BE5B-431C-9F7A-67F166A6657A}"/>
              </a:ext>
            </a:extLst>
          </p:cNvPr>
          <p:cNvSpPr txBox="1"/>
          <p:nvPr/>
        </p:nvSpPr>
        <p:spPr>
          <a:xfrm>
            <a:off x="1318260" y="6294120"/>
            <a:ext cx="11582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Control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08BDF3-91ED-4BA7-9163-8514A2856E79}"/>
              </a:ext>
            </a:extLst>
          </p:cNvPr>
          <p:cNvSpPr txBox="1"/>
          <p:nvPr/>
        </p:nvSpPr>
        <p:spPr>
          <a:xfrm>
            <a:off x="6149340" y="6294120"/>
            <a:ext cx="11582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Passive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067F8-2BEB-41B1-9564-79466A72CE5A}"/>
              </a:ext>
            </a:extLst>
          </p:cNvPr>
          <p:cNvSpPr txBox="1"/>
          <p:nvPr/>
        </p:nvSpPr>
        <p:spPr>
          <a:xfrm>
            <a:off x="3886200" y="6294120"/>
            <a:ext cx="11582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Active</a:t>
            </a:r>
          </a:p>
        </p:txBody>
      </p:sp>
    </p:spTree>
    <p:extLst>
      <p:ext uri="{BB962C8B-B14F-4D97-AF65-F5344CB8AC3E}">
        <p14:creationId xmlns:p14="http://schemas.microsoft.com/office/powerpoint/2010/main" val="18528804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34407"/>
            <a:ext cx="78867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Quantitative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04060"/>
            <a:ext cx="7886700" cy="4573203"/>
          </a:xfrm>
        </p:spPr>
        <p:txBody>
          <a:bodyPr>
            <a:normAutofit/>
          </a:bodyPr>
          <a:lstStyle/>
          <a:p>
            <a:r>
              <a:rPr lang="en-US" sz="4400" dirty="0"/>
              <a:t>Intervention &gt; Increased UHC Support!</a:t>
            </a:r>
          </a:p>
          <a:p>
            <a:r>
              <a:rPr lang="en-US" sz="4400" dirty="0"/>
              <a:t>Active = Passive intervention?</a:t>
            </a:r>
          </a:p>
          <a:p>
            <a:r>
              <a:rPr lang="en-US" sz="4400" dirty="0"/>
              <a:t>Time Spent =/= UHC support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75386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34407"/>
            <a:ext cx="78867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Qualitative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04060"/>
            <a:ext cx="7886700" cy="457320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900" dirty="0"/>
              <a:t>“ What are your thoughts about the exercise you just completed?”</a:t>
            </a:r>
          </a:p>
          <a:p>
            <a:r>
              <a:rPr lang="en-US" sz="4000" dirty="0"/>
              <a:t>Confusion? – 10%</a:t>
            </a:r>
          </a:p>
          <a:p>
            <a:pPr lvl="1"/>
            <a:r>
              <a:rPr lang="en-US" sz="3200" dirty="0"/>
              <a:t>“It was a little confusing if you aren't very familiar with insurance and health care.”</a:t>
            </a:r>
          </a:p>
          <a:p>
            <a:r>
              <a:rPr lang="en-US" sz="4000" dirty="0"/>
              <a:t>Interesting! – 32%</a:t>
            </a:r>
          </a:p>
          <a:p>
            <a:pPr lvl="1"/>
            <a:r>
              <a:rPr lang="en-US" dirty="0"/>
              <a:t>“It was hard to choose because some of the parts in the insurance plan would've been nice to have but no necessary for me personally.”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76785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BC7CE-D6DD-4187-B8DC-8829D3071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change for Study 2?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CD69E-C8AE-4B80-A2A9-78AD1EC4D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Reduce # of conditions &gt; More Power</a:t>
            </a:r>
          </a:p>
          <a:p>
            <a:r>
              <a:rPr lang="en-US" sz="3600" dirty="0"/>
              <a:t>Better Control &gt; External Validity</a:t>
            </a:r>
          </a:p>
          <a:p>
            <a:r>
              <a:rPr lang="en-US" sz="3600" dirty="0"/>
              <a:t>Measure moderating factors</a:t>
            </a:r>
          </a:p>
          <a:p>
            <a:r>
              <a:rPr lang="en-US" sz="3600" dirty="0"/>
              <a:t>Simpler materials &gt; Less confusion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469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BC7CE-D6DD-4187-B8DC-8829D3071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change?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CD69E-C8AE-4B80-A2A9-78AD1EC4D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65366"/>
            <a:ext cx="7886700" cy="4403074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Control and Intervention only</a:t>
            </a:r>
          </a:p>
          <a:p>
            <a:r>
              <a:rPr lang="en-US" sz="3600" dirty="0"/>
              <a:t>Control – “Standard” UHC messaging</a:t>
            </a:r>
          </a:p>
          <a:p>
            <a:r>
              <a:rPr lang="en-US" sz="3600" dirty="0"/>
              <a:t>Moderating Factors</a:t>
            </a:r>
          </a:p>
          <a:p>
            <a:pPr lvl="1"/>
            <a:r>
              <a:rPr lang="en-US" sz="3200" dirty="0"/>
              <a:t>Complexity</a:t>
            </a:r>
          </a:p>
          <a:p>
            <a:pPr lvl="1"/>
            <a:r>
              <a:rPr lang="en-US" sz="3200" dirty="0"/>
              <a:t>Equality/Fairness</a:t>
            </a:r>
          </a:p>
          <a:p>
            <a:r>
              <a:rPr lang="en-US" sz="3600" dirty="0" err="1"/>
              <a:t>Javascript</a:t>
            </a:r>
            <a:r>
              <a:rPr lang="en-US" sz="3600" dirty="0"/>
              <a:t> CHAT exercise</a:t>
            </a:r>
          </a:p>
          <a:p>
            <a:r>
              <a:rPr lang="en-US" sz="3600" dirty="0"/>
              <a:t>Sliders &gt; Likert measures</a:t>
            </a:r>
          </a:p>
          <a:p>
            <a:endParaRPr lang="en-US" sz="3600" dirty="0"/>
          </a:p>
          <a:p>
            <a:pPr lvl="1"/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216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481D-DDF9-44C8-A50F-ABFFD9B78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A4287-E718-4BF4-8F6A-C12C259268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8903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25BFF-7A5B-B64C-A44E-7586E30E0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3EABD-844E-AF49-BED8-E3D3EDC13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2</a:t>
            </a:r>
            <a:r>
              <a:rPr lang="en-US" dirty="0"/>
              <a:t>x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 mixed subjects design</a:t>
            </a:r>
          </a:p>
          <a:p>
            <a:r>
              <a:rPr lang="en-US" dirty="0"/>
              <a:t>Multi level model</a:t>
            </a:r>
          </a:p>
          <a:p>
            <a:pPr lvl="1"/>
            <a:r>
              <a:rPr lang="en-US" dirty="0"/>
              <a:t>Measurement Time &gt; Subject</a:t>
            </a:r>
          </a:p>
          <a:p>
            <a:r>
              <a:rPr lang="en-US" dirty="0"/>
              <a:t>Independent variable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Time of measurement (pre/post intervention)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Experimental condition (control/HBP exercise)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6929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Method: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Choosing </a:t>
            </a:r>
            <a:r>
              <a:rPr lang="en-US" sz="4000" dirty="0" err="1"/>
              <a:t>Healthplans</a:t>
            </a:r>
            <a:r>
              <a:rPr lang="en-US" sz="4000" dirty="0"/>
              <a:t> All Together (CHAT) exercise (</a:t>
            </a:r>
            <a:r>
              <a:rPr lang="en-US" sz="4000" dirty="0" err="1"/>
              <a:t>Danis</a:t>
            </a:r>
            <a:r>
              <a:rPr lang="en-US" sz="4000" dirty="0"/>
              <a:t>, Biddle, &amp; </a:t>
            </a:r>
            <a:r>
              <a:rPr lang="en-US" sz="4000" dirty="0" err="1"/>
              <a:t>Goold</a:t>
            </a:r>
            <a:r>
              <a:rPr lang="en-US" sz="4000" dirty="0"/>
              <a:t>)</a:t>
            </a:r>
          </a:p>
          <a:p>
            <a:pPr lvl="1"/>
            <a:r>
              <a:rPr lang="en-US" sz="4000" dirty="0"/>
              <a:t>Web-exercise version</a:t>
            </a:r>
          </a:p>
          <a:p>
            <a:r>
              <a:rPr lang="en-US" sz="4000" dirty="0"/>
              <a:t>‘Traditional’ UHC information</a:t>
            </a:r>
          </a:p>
          <a:p>
            <a:pPr lvl="1"/>
            <a:r>
              <a:rPr lang="en-US" sz="4000" dirty="0"/>
              <a:t>Pamphlets from WHO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9072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C5FD93-A77F-4561-8F82-19D68B5F6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30" y="828099"/>
            <a:ext cx="8359140" cy="602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02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DDB3-95B4-45A1-9008-832BA038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Why this project?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D2C6D-169B-45D1-80D5-90A7C1D3C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Opposition to UHC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C1513-D200-4E0C-B69B-50BACDC131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Too complicated!</a:t>
            </a:r>
          </a:p>
          <a:p>
            <a:r>
              <a:rPr lang="en-US" sz="3600" dirty="0"/>
              <a:t>Hard to define!</a:t>
            </a:r>
          </a:p>
          <a:p>
            <a:r>
              <a:rPr lang="en-US" sz="3600" dirty="0"/>
              <a:t>Too expensive??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0EC71-FCD7-4621-AD9D-5CD17A2309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2721975"/>
            <a:ext cx="3887391" cy="823912"/>
          </a:xfrm>
        </p:spPr>
        <p:txBody>
          <a:bodyPr>
            <a:normAutofit/>
          </a:bodyPr>
          <a:lstStyle/>
          <a:p>
            <a:r>
              <a:rPr lang="en-US" dirty="0"/>
              <a:t>Health Benefit Packages solves these (HBP)!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E89411-B252-40A1-9681-C1F9BAE75C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Explicit entitlements</a:t>
            </a:r>
          </a:p>
          <a:p>
            <a:r>
              <a:rPr lang="en-US" sz="3200" dirty="0"/>
              <a:t>Public facing rules  </a:t>
            </a:r>
          </a:p>
          <a:p>
            <a:r>
              <a:rPr lang="en-US" sz="3200" dirty="0"/>
              <a:t>Budget limits</a:t>
            </a:r>
          </a:p>
          <a:p>
            <a:r>
              <a:rPr lang="en-US" sz="3200" dirty="0"/>
              <a:t>Transparent requirements</a:t>
            </a:r>
          </a:p>
        </p:txBody>
      </p:sp>
    </p:spTree>
    <p:extLst>
      <p:ext uri="{BB962C8B-B14F-4D97-AF65-F5344CB8AC3E}">
        <p14:creationId xmlns:p14="http://schemas.microsoft.com/office/powerpoint/2010/main" val="26324798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C21243EE-DA37-4023-85C3-C2C4CEB48C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29" b="42377"/>
          <a:stretch/>
        </p:blipFill>
        <p:spPr>
          <a:xfrm>
            <a:off x="1645919" y="793089"/>
            <a:ext cx="5554981" cy="610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8287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Pre-Test</a:t>
            </a:r>
          </a:p>
          <a:p>
            <a:pPr lvl="1"/>
            <a:r>
              <a:rPr lang="en-US" dirty="0"/>
              <a:t>Support for Universal Health Care (Shen &amp; </a:t>
            </a:r>
            <a:r>
              <a:rPr lang="en-US" dirty="0" err="1"/>
              <a:t>Labouff</a:t>
            </a:r>
            <a:r>
              <a:rPr lang="en-US" dirty="0"/>
              <a:t>)</a:t>
            </a:r>
          </a:p>
          <a:p>
            <a:r>
              <a:rPr lang="en-US" dirty="0"/>
              <a:t>Post-Test</a:t>
            </a:r>
          </a:p>
          <a:p>
            <a:pPr lvl="1"/>
            <a:r>
              <a:rPr lang="en-US" dirty="0"/>
              <a:t>UHC support </a:t>
            </a:r>
          </a:p>
          <a:p>
            <a:pPr lvl="1"/>
            <a:r>
              <a:rPr lang="en-US" dirty="0"/>
              <a:t>Qualitative response: Feelings about activity</a:t>
            </a:r>
          </a:p>
          <a:p>
            <a:pPr lvl="1"/>
            <a:r>
              <a:rPr lang="en-US" dirty="0"/>
              <a:t>Likelihood to want UHC plan</a:t>
            </a:r>
          </a:p>
          <a:p>
            <a:pPr lvl="1"/>
            <a:r>
              <a:rPr lang="en-US" dirty="0"/>
              <a:t>Pay for Insurance (Y/N)</a:t>
            </a:r>
          </a:p>
          <a:p>
            <a:pPr lvl="1"/>
            <a:r>
              <a:rPr lang="en-US" dirty="0"/>
              <a:t>Have ever been uninsured (Y/N)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1171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3B0E78-043B-4393-8867-94E7D5846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301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763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Procedure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Cubicle with Qualtrics survey</a:t>
            </a:r>
          </a:p>
          <a:p>
            <a:pPr lvl="1"/>
            <a:r>
              <a:rPr lang="en-US" dirty="0"/>
              <a:t>Pre-test measures given</a:t>
            </a:r>
          </a:p>
          <a:p>
            <a:pPr lvl="1"/>
            <a:r>
              <a:rPr lang="en-US" dirty="0"/>
              <a:t>Randomization</a:t>
            </a:r>
          </a:p>
          <a:p>
            <a:pPr lvl="2"/>
            <a:r>
              <a:rPr lang="en-US" dirty="0"/>
              <a:t>Control</a:t>
            </a:r>
          </a:p>
          <a:p>
            <a:pPr lvl="3"/>
            <a:r>
              <a:rPr lang="en-US" dirty="0"/>
              <a:t>3 UHC infographics – 40 sec minimum each</a:t>
            </a:r>
          </a:p>
          <a:p>
            <a:pPr lvl="2"/>
            <a:r>
              <a:rPr lang="en-US" dirty="0"/>
              <a:t>Intervention</a:t>
            </a:r>
          </a:p>
          <a:p>
            <a:pPr lvl="3"/>
            <a:r>
              <a:rPr lang="en-US" dirty="0"/>
              <a:t>Facilitator sets up/provides printed material</a:t>
            </a:r>
          </a:p>
          <a:p>
            <a:pPr lvl="3"/>
            <a:r>
              <a:rPr lang="en-US" dirty="0"/>
              <a:t>HBP activity in separate screen – 120 sec minimum</a:t>
            </a:r>
          </a:p>
          <a:p>
            <a:pPr lvl="3"/>
            <a:r>
              <a:rPr lang="en-US" dirty="0"/>
              <a:t>Printed HBP ‘legend’</a:t>
            </a:r>
          </a:p>
          <a:p>
            <a:pPr lvl="1"/>
            <a:r>
              <a:rPr lang="en-US" dirty="0"/>
              <a:t>Post-test measures given</a:t>
            </a:r>
          </a:p>
          <a:p>
            <a:pPr lvl="1"/>
            <a:r>
              <a:rPr lang="en-US" dirty="0"/>
              <a:t>Debrief</a:t>
            </a:r>
          </a:p>
        </p:txBody>
      </p:sp>
    </p:spTree>
    <p:extLst>
      <p:ext uri="{BB962C8B-B14F-4D97-AF65-F5344CB8AC3E}">
        <p14:creationId xmlns:p14="http://schemas.microsoft.com/office/powerpoint/2010/main" val="338960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Multi-level model</a:t>
            </a:r>
          </a:p>
          <a:p>
            <a:pPr lvl="1"/>
            <a:r>
              <a:rPr lang="en-US" dirty="0"/>
              <a:t>Time nested within Subject</a:t>
            </a:r>
          </a:p>
          <a:p>
            <a:r>
              <a:rPr lang="en-US" dirty="0"/>
              <a:t>Comparisons</a:t>
            </a:r>
          </a:p>
          <a:p>
            <a:pPr lvl="1"/>
            <a:r>
              <a:rPr lang="en-US" dirty="0"/>
              <a:t>Time x Condition &gt; Support UHC</a:t>
            </a:r>
          </a:p>
          <a:p>
            <a:pPr lvl="1"/>
            <a:r>
              <a:rPr lang="en-US" dirty="0"/>
              <a:t>Condition &gt; Moderating factors?</a:t>
            </a:r>
          </a:p>
          <a:p>
            <a:pPr lvl="1"/>
            <a:r>
              <a:rPr lang="en-US" dirty="0"/>
              <a:t>Moderating factors &gt; Support UHC?</a:t>
            </a:r>
          </a:p>
        </p:txBody>
      </p:sp>
    </p:spTree>
    <p:extLst>
      <p:ext uri="{BB962C8B-B14F-4D97-AF65-F5344CB8AC3E}">
        <p14:creationId xmlns:p14="http://schemas.microsoft.com/office/powerpoint/2010/main" val="15564295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 Selection</a:t>
            </a:r>
          </a:p>
          <a:p>
            <a:pPr lvl="1"/>
            <a:r>
              <a:rPr lang="en-US" dirty="0"/>
              <a:t>Theoretical reason for variable</a:t>
            </a:r>
          </a:p>
          <a:p>
            <a:pPr lvl="2"/>
            <a:r>
              <a:rPr lang="en-US" dirty="0"/>
              <a:t>Time (pre/post)</a:t>
            </a:r>
          </a:p>
          <a:p>
            <a:pPr lvl="2"/>
            <a:r>
              <a:rPr lang="en-US" dirty="0"/>
              <a:t>Total time spent</a:t>
            </a:r>
          </a:p>
          <a:p>
            <a:pPr lvl="2"/>
            <a:r>
              <a:rPr lang="en-US" dirty="0"/>
              <a:t>Subject (is this actually a variable?? Check )</a:t>
            </a:r>
          </a:p>
          <a:p>
            <a:pPr lvl="2"/>
            <a:r>
              <a:rPr lang="en-US" dirty="0"/>
              <a:t>Condition</a:t>
            </a:r>
          </a:p>
          <a:p>
            <a:pPr lvl="2"/>
            <a:r>
              <a:rPr lang="en-US" dirty="0"/>
              <a:t>Moderating factor scores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(maybe remove this slide?)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219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More structured qualitative analysis</a:t>
            </a:r>
          </a:p>
          <a:p>
            <a:pPr lvl="1"/>
            <a:r>
              <a:rPr lang="en-US" sz="3200" dirty="0"/>
              <a:t>Better measures of moderating factors</a:t>
            </a:r>
          </a:p>
          <a:p>
            <a:pPr lvl="1"/>
            <a:r>
              <a:rPr lang="en-US" sz="3200" dirty="0"/>
              <a:t>Online only version through </a:t>
            </a:r>
            <a:r>
              <a:rPr lang="en-US" sz="3200" dirty="0" err="1"/>
              <a:t>javascript</a:t>
            </a:r>
            <a:endParaRPr lang="en-US" sz="3200" dirty="0"/>
          </a:p>
          <a:p>
            <a:pPr lvl="1"/>
            <a:r>
              <a:rPr lang="en-US" sz="3200" dirty="0"/>
              <a:t>Compare results of Post corona data to Pre corona data?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7376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F29F4-DD86-4EEC-8CF9-4B54E77A9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E40C5-05AA-4B9C-918D-FCFBFC6F8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HBP seems effective</a:t>
            </a:r>
          </a:p>
          <a:p>
            <a:r>
              <a:rPr lang="en-US" dirty="0"/>
              <a:t>Want to see it replicate under conditions of &gt; external validity</a:t>
            </a:r>
          </a:p>
          <a:p>
            <a:r>
              <a:rPr lang="en-US" dirty="0"/>
              <a:t>CHAT exercise too complex as initially designed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625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13FA2-EE75-44B9-A569-AD5244C4A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660" y="742967"/>
            <a:ext cx="7886700" cy="1325563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5D3C5AB8-8000-4E30-BFFB-C12C83463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" y="1881853"/>
            <a:ext cx="7810500" cy="482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25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DDB3-95B4-45A1-9008-832BA038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Research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D2C6D-169B-45D1-80D5-90A7C1D3C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What: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C1513-D200-4E0C-B69B-50BACDC131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Does HBP &gt; UHC Support?</a:t>
            </a:r>
          </a:p>
          <a:p>
            <a:r>
              <a:rPr lang="en-US" sz="3600" dirty="0"/>
              <a:t>Moderating Factors &gt; UHC Support?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0EC71-FCD7-4621-AD9D-5CD17A2309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2000" y="2451085"/>
            <a:ext cx="3887391" cy="823912"/>
          </a:xfrm>
        </p:spPr>
        <p:txBody>
          <a:bodyPr>
            <a:normAutofit/>
          </a:bodyPr>
          <a:lstStyle/>
          <a:p>
            <a:r>
              <a:rPr lang="en-US" sz="3600" dirty="0"/>
              <a:t>Why: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E89411-B252-40A1-9681-C1F9BAE75C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Best way to &gt; UHC support?</a:t>
            </a:r>
          </a:p>
          <a:p>
            <a:r>
              <a:rPr lang="en-US" sz="3200" dirty="0"/>
              <a:t>?s on what leads to &gt; UHC Support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5749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DDB3-95B4-45A1-9008-832BA038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Hypothesis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C1513-D200-4E0C-B69B-50BACDC13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HBP &gt; Equality / Understanding</a:t>
            </a:r>
          </a:p>
          <a:p>
            <a:r>
              <a:rPr lang="en-US" sz="3600" dirty="0"/>
              <a:t>Equality &gt; More UHC Support</a:t>
            </a:r>
          </a:p>
          <a:p>
            <a:r>
              <a:rPr lang="en-US" sz="3600" dirty="0"/>
              <a:t>Easy to Understand &gt; More UHC Support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67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481D-DDF9-44C8-A50F-ABFFD9B78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Pilot Study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A4287-E718-4BF4-8F6A-C12C259268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50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25BFF-7A5B-B64C-A44E-7586E30E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29479"/>
            <a:ext cx="78867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Participants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3EABD-844E-AF49-BED8-E3D3EDC13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24218"/>
            <a:ext cx="7886700" cy="4514326"/>
          </a:xfrm>
        </p:spPr>
        <p:txBody>
          <a:bodyPr>
            <a:normAutofit/>
          </a:bodyPr>
          <a:lstStyle/>
          <a:p>
            <a:r>
              <a:rPr lang="en-US" sz="3000" dirty="0"/>
              <a:t>Total N = 185</a:t>
            </a:r>
          </a:p>
          <a:p>
            <a:r>
              <a:rPr lang="en-US" sz="3000" dirty="0"/>
              <a:t>Age (SD): 18.44 (0.772)</a:t>
            </a:r>
          </a:p>
          <a:p>
            <a:r>
              <a:rPr lang="en-US" sz="3000" dirty="0"/>
              <a:t>Female % (n): 64.8% (120)</a:t>
            </a:r>
          </a:p>
          <a:p>
            <a:r>
              <a:rPr lang="en-US" sz="3000" dirty="0"/>
              <a:t>White % (n): 82.7% (153)</a:t>
            </a:r>
          </a:p>
          <a:p>
            <a:r>
              <a:rPr lang="en-US" sz="3000" dirty="0"/>
              <a:t>Year of School % (n):</a:t>
            </a:r>
          </a:p>
          <a:p>
            <a:pPr lvl="1"/>
            <a:r>
              <a:rPr lang="en-US" dirty="0"/>
              <a:t>Freshman: 59.4% (110)</a:t>
            </a:r>
          </a:p>
          <a:p>
            <a:pPr lvl="1"/>
            <a:r>
              <a:rPr lang="en-US" dirty="0" err="1"/>
              <a:t>Sophmore</a:t>
            </a:r>
            <a:r>
              <a:rPr lang="en-US" dirty="0"/>
              <a:t>: 35.1% (65)</a:t>
            </a:r>
          </a:p>
          <a:p>
            <a:pPr lvl="1"/>
            <a:r>
              <a:rPr lang="en-US" dirty="0"/>
              <a:t>Junior: 3.7% (7)</a:t>
            </a:r>
          </a:p>
          <a:p>
            <a:pPr lvl="1"/>
            <a:r>
              <a:rPr lang="en-US" dirty="0"/>
              <a:t>Senior: 2.7% (3)</a:t>
            </a:r>
          </a:p>
        </p:txBody>
      </p:sp>
    </p:spTree>
    <p:extLst>
      <p:ext uri="{BB962C8B-B14F-4D97-AF65-F5344CB8AC3E}">
        <p14:creationId xmlns:p14="http://schemas.microsoft.com/office/powerpoint/2010/main" val="2294912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25BFF-7A5B-B64C-A44E-7586E30E0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3EABD-844E-AF49-BED8-E3D3EDC13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2</a:t>
            </a:r>
            <a:r>
              <a:rPr lang="en-US" dirty="0"/>
              <a:t>x</a:t>
            </a:r>
            <a:r>
              <a:rPr lang="en-US" dirty="0">
                <a:solidFill>
                  <a:schemeClr val="accent6"/>
                </a:solidFill>
              </a:rPr>
              <a:t>3</a:t>
            </a:r>
            <a:r>
              <a:rPr lang="en-US" dirty="0"/>
              <a:t> mixed subjects design</a:t>
            </a:r>
          </a:p>
          <a:p>
            <a:r>
              <a:rPr lang="en-US" dirty="0"/>
              <a:t>Multi level model</a:t>
            </a:r>
          </a:p>
          <a:p>
            <a:pPr lvl="1"/>
            <a:r>
              <a:rPr lang="en-US" dirty="0"/>
              <a:t>Measurement Time &gt; Subject</a:t>
            </a:r>
          </a:p>
          <a:p>
            <a:r>
              <a:rPr lang="en-US" dirty="0"/>
              <a:t>Independent variable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Time of measurement (pre/post intervention)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Experimental condition (control/active/passive)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23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Method: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Choosing </a:t>
            </a:r>
            <a:r>
              <a:rPr lang="en-US" sz="4000" dirty="0" err="1"/>
              <a:t>Healthplans</a:t>
            </a:r>
            <a:r>
              <a:rPr lang="en-US" sz="4000" dirty="0"/>
              <a:t> All Together (CHAT) exercise (</a:t>
            </a:r>
            <a:r>
              <a:rPr lang="en-US" sz="4000" dirty="0" err="1"/>
              <a:t>Danis</a:t>
            </a:r>
            <a:r>
              <a:rPr lang="en-US" sz="4000" dirty="0"/>
              <a:t>, Biddle, &amp; </a:t>
            </a:r>
            <a:r>
              <a:rPr lang="en-US" sz="4000" dirty="0" err="1"/>
              <a:t>Goold</a:t>
            </a:r>
            <a:r>
              <a:rPr lang="en-US" sz="4000" dirty="0"/>
              <a:t>)</a:t>
            </a:r>
          </a:p>
          <a:p>
            <a:pPr lvl="1"/>
            <a:r>
              <a:rPr lang="en-US" sz="3600" dirty="0"/>
              <a:t>“Blank” version – Active</a:t>
            </a:r>
          </a:p>
          <a:p>
            <a:pPr lvl="1"/>
            <a:r>
              <a:rPr lang="en-US" sz="3600" dirty="0"/>
              <a:t>“Filled” version – Passive</a:t>
            </a:r>
          </a:p>
          <a:p>
            <a:pPr lvl="1"/>
            <a:r>
              <a:rPr lang="en-US" sz="3600" dirty="0"/>
              <a:t>“Pizza” version - Control</a:t>
            </a:r>
          </a:p>
        </p:txBody>
      </p:sp>
    </p:spTree>
    <p:extLst>
      <p:ext uri="{BB962C8B-B14F-4D97-AF65-F5344CB8AC3E}">
        <p14:creationId xmlns:p14="http://schemas.microsoft.com/office/powerpoint/2010/main" val="3042621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1550</TotalTime>
  <Words>779</Words>
  <Application>Microsoft Office PowerPoint</Application>
  <PresentationFormat>On-screen Show (4:3)</PresentationFormat>
  <Paragraphs>162</Paragraphs>
  <Slides>38</Slides>
  <Notes>0</Notes>
  <HiddenSlides>1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Arial Black</vt:lpstr>
      <vt:lpstr>Calibri</vt:lpstr>
      <vt:lpstr>Office Theme</vt:lpstr>
      <vt:lpstr>Worksheet</vt:lpstr>
      <vt:lpstr>Impact of an Explicit Health Benefit Plan on Support for Universal Health Care</vt:lpstr>
      <vt:lpstr>Why this project?</vt:lpstr>
      <vt:lpstr>Why this project?</vt:lpstr>
      <vt:lpstr>Research Questions</vt:lpstr>
      <vt:lpstr>Hypothesis</vt:lpstr>
      <vt:lpstr>Pilot Study</vt:lpstr>
      <vt:lpstr>Participants</vt:lpstr>
      <vt:lpstr>Method: Design</vt:lpstr>
      <vt:lpstr>Method: Materials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Method: Measures</vt:lpstr>
      <vt:lpstr>PowerPoint Presentation</vt:lpstr>
      <vt:lpstr>PowerPoint Presentation</vt:lpstr>
      <vt:lpstr>Method: Procedure </vt:lpstr>
      <vt:lpstr>Results – Study 1</vt:lpstr>
      <vt:lpstr>PowerPoint Presentation</vt:lpstr>
      <vt:lpstr>PowerPoint Presentation</vt:lpstr>
      <vt:lpstr>Quantitative Results </vt:lpstr>
      <vt:lpstr>Qualitative Results </vt:lpstr>
      <vt:lpstr>What to change for Study 2?</vt:lpstr>
      <vt:lpstr>What did we change?</vt:lpstr>
      <vt:lpstr>Study 2</vt:lpstr>
      <vt:lpstr>Method: Design</vt:lpstr>
      <vt:lpstr>Method: Materials</vt:lpstr>
      <vt:lpstr>PowerPoint Presentation</vt:lpstr>
      <vt:lpstr>PowerPoint Presentation</vt:lpstr>
      <vt:lpstr>Method: Measures</vt:lpstr>
      <vt:lpstr>PowerPoint Presentation</vt:lpstr>
      <vt:lpstr>Method: Procedure </vt:lpstr>
      <vt:lpstr>Method: Modelling</vt:lpstr>
      <vt:lpstr>Method: Modelling</vt:lpstr>
      <vt:lpstr>Extensions?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Sean Duan</cp:lastModifiedBy>
  <cp:revision>77</cp:revision>
  <dcterms:created xsi:type="dcterms:W3CDTF">2018-06-22T19:08:40Z</dcterms:created>
  <dcterms:modified xsi:type="dcterms:W3CDTF">2021-04-12T23:02:44Z</dcterms:modified>
</cp:coreProperties>
</file>